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7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86"/>
    <p:restoredTop sz="94635"/>
  </p:normalViewPr>
  <p:slideViewPr>
    <p:cSldViewPr snapToGrid="0" snapToObjects="1">
      <p:cViewPr varScale="1">
        <p:scale>
          <a:sx n="92" d="100"/>
          <a:sy n="92" d="100"/>
        </p:scale>
        <p:origin x="208" y="7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D7BDD78-EC5E-734B-B1F4-A86000CB00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3C8A5E2-0667-4442-9749-6445A44E0C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60C9BB1-FD50-674F-B1E2-172645B965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3/28/19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DEF4044-94D0-4649-A0B7-6DE9CD4A2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BA5137F-07FA-CB43-9982-A32E99C7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812475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2D7A18-6A20-8F4A-A98B-1826FE71AC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3C8C8B3D-1619-944C-866A-A09B822F0A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s-ES"/>
              <a:t>Haga clic para modificar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6F9334F-9261-6E4B-8B03-7B37E4AEAF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3/28/19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3A2E1AC-F3AD-A34C-ADCA-33DADEB1C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0107361B-412C-5D40-B1EE-C8BC2D26F5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4892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4461BE6-C7C1-C84D-A1A0-DF31EC3D490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4D080A99-32B8-914F-9E6B-84B93B30782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lang="es-ES"/>
              <a:t>Haga clic para modificar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D0CE651-E97A-154F-BF81-DC079463DF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3/28/19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1C16FC0-E78B-6441-9183-C0792C2DA3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1EE3840-69DD-2045-9600-33E43DEECA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3113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4D2D39-1850-AC4F-8144-D019FC6401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0D4B83D-93D7-CE4E-9C1A-AA78FE311B7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/>
              <a:t>Haga clic para modificar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928D379-B35B-3F4C-967D-C44491DBB1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3/28/19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17A79A6-DF8F-C343-BC23-1A917522D2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45F214B-188C-2D42-82CE-691599A0C8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54001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63F4AE-0723-0E46-BCAF-29D92831C2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6FB056F-6750-1B4D-931A-5AFD64DD9F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/>
              <a:t>Haga clic para modificar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C016456-08EE-CB49-99B8-C95B0045CB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3/28/19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88E0EF0-6ACA-FD4B-ADA4-4B853FAB1C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252B187-7314-6042-AFA1-50D7A3AA25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1621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67F62D9-6335-044C-8687-30A22DCB1E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EFB087-D3FD-5C4D-8625-A5A7C2060D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lang="es-ES"/>
              <a:t>Haga clic para modificar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2CC9B01-AB9C-3C49-BD32-19F4A6CDA8F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lang="es-ES"/>
              <a:t>Haga clic para modificar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82D7655-2800-8F46-BC02-B9162410F4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3/28/19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CA28FFEA-1499-904A-965A-8E5F840C0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E79B2725-9C99-D340-91A9-4FA126F3C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1665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743DBD5-1FF8-7F42-BD28-BFE00C7055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F081354E-7DCB-7A46-8B43-64D1A391F7E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Haga clic para modificar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A219832-8BE3-BB40-8678-206F4FD0174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lang="es-ES"/>
              <a:t>Haga clic para modificar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06707868-A761-4B46-8517-E3FA815EDDE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s-ES"/>
              <a:t>Haga clic para modificar los estilos de texto del patrón
Segundo nivel
Tercer nivel
Cuarto nivel
Quinto nivel</a:t>
            </a:r>
            <a:endParaRPr lang="es-ES_tradnl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1F21237-2EDF-6348-9632-08AE134FCFB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lang="es-ES"/>
              <a:t>Haga clic para modificar los estilos de texto del patrón
Segundo nivel
Tercer nivel
Cuarto nivel
Quinto nivel</a:t>
            </a:r>
            <a:endParaRPr lang="es-ES_tradnl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D7377366-5FE8-CB4F-B30D-FE3133CA84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3/28/19</a:t>
            </a:fld>
            <a:endParaRPr lang="en-US" dirty="0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58D52FE5-76BD-1E44-B0A2-11CFF906F3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00154773-9112-9C48-923B-6A897D21AF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65770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92AF54-EE33-F54D-B2D8-D740F9EBA7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C9DD6442-6AB3-5546-A4FC-726B3956F2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3/28/19</a:t>
            </a:fld>
            <a:endParaRPr lang="en-US" dirty="0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529456A-28A3-6743-A451-F8463F5859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5334F23-1E12-7D45-8F25-607C0434F0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7592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0D323F00-D017-EA48-8CBB-0F498704C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3/28/19</a:t>
            </a:fld>
            <a:endParaRPr lang="en-US" dirty="0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1BBF94A8-DEB5-E645-84CF-8F95D13F4C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706C347-72C3-454F-AF3D-131996F3B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6040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9073A3-DF22-BB48-AA36-DCC223443C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EFDB040-D46E-CB4E-A8B4-67667055F0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s-ES"/>
              <a:t>Haga clic para modificar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152DAA7-DD10-7946-8C2E-EEF28FAA56C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Haga clic para modificar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0117A26-C582-9341-AD2E-B328ACAF04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pPr/>
              <a:t>3/28/19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9480B3B-16B7-A240-833C-B6E1927E3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9EBD479-8F38-DF4D-A1FE-F507442BA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9380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9B13D3-E051-CE45-9389-D4277C6C2E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5F90617-C7FA-7D48-91D3-D6CFCAE30E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S_tradnl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13C55DDD-433D-B547-B375-90A5B9BAF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lang="es-ES"/>
              <a:t>Haga clic para modificar los estilos de texto del patrón
Segundo nivel
Tercer nivel
Cuarto nivel
Quinto nivel</a:t>
            </a:r>
            <a:endParaRPr lang="es-ES_tradnl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9AA13DC-4B78-B54E-A993-5F9D6FAC25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smtClean="0"/>
              <a:t>3/28/19</a:t>
            </a:fld>
            <a:endParaRPr lang="en-US" dirty="0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0DF08D-8494-AB40-AC4C-5A831637F4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B8ABC5E-A6DA-0542-8E48-AA8171BFB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796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FEB5B89C-7B45-0946-9C1A-50D6E80959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S_tradnl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6D56F8B6-0A79-9D46-9D69-2D773D853E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s-ES"/>
              <a:t>Haga clic para modificar los estilos de texto del patrón
Segundo nivel
Tercer nivel
Cuarto nivel
Quinto nivel</a:t>
            </a:r>
            <a:endParaRPr lang="es-ES_tradnl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F8CE1E67-5BA6-C746-94C7-B21CAAA581A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smtClean="0"/>
              <a:pPr/>
              <a:t>3/28/19</a:t>
            </a:fld>
            <a:endParaRPr lang="en-US" dirty="0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6071336-EF34-CF45-985B-97D02CD4F4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D118FD-BF19-6840-983E-877EAB0250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180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E609DD-62F2-9D44-B3A4-6ADD2FC9DBF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" dirty="0"/>
              <a:t>Oracle Database 12</a:t>
            </a:r>
            <a:r>
              <a:rPr lang="en" b="1" i="1" dirty="0"/>
              <a:t>c</a:t>
            </a:r>
            <a:r>
              <a:rPr lang="en" dirty="0"/>
              <a:t>: SQL Workshop I </a:t>
            </a:r>
            <a:endParaRPr lang="es-ES_tradnl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84B136-7111-E744-A89F-37108611429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CO" dirty="0"/>
              <a:t>Student Guide – Volume II </a:t>
            </a:r>
          </a:p>
        </p:txBody>
      </p:sp>
    </p:spTree>
    <p:extLst>
      <p:ext uri="{BB962C8B-B14F-4D97-AF65-F5344CB8AC3E}">
        <p14:creationId xmlns:p14="http://schemas.microsoft.com/office/powerpoint/2010/main" val="35969326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F7F2F9-4C3D-2549-B230-6F7AC07673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Copying Rows from Another Table 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3BC4432-9607-714B-8712-75DA478AD6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9626600" cy="208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0531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E26263D-EA18-2D45-8BB7-9EA7DEDE76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UPDATE </a:t>
            </a:r>
            <a:r>
              <a:rPr lang="es-CO" dirty="0"/>
              <a:t>Statement Syntax 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94C55076-795C-594B-BDEA-0E5711E914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75594"/>
            <a:ext cx="9563100" cy="14986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C8E3A8D-F773-3044-A070-E412A809A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250" y="3145798"/>
            <a:ext cx="4762500" cy="18288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3439CB6D-C036-4244-9304-CD3CD4918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65093" y="3390322"/>
            <a:ext cx="5461000" cy="14351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5D06F57-A9CC-A140-8E18-01A9CCE890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7659" y="5123773"/>
            <a:ext cx="5803323" cy="1598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25862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B563EB5-5905-F64F-9434-EC1793FDF3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Removing a Row from a Table 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C6AC573-3010-6342-A2C2-905CEED10A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62891" y="1683327"/>
            <a:ext cx="5016500" cy="12192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1448110-1A5B-3248-AA23-758C83323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2891" y="3174424"/>
            <a:ext cx="6756400" cy="15748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B8EF5DDE-6079-CB4F-8A6B-F74044D6B3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37581" y="1455738"/>
            <a:ext cx="4394200" cy="14605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1CC5948C-0212-7B4A-8383-49A63663B8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1256" y="4735513"/>
            <a:ext cx="6250525" cy="1963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4874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CD2046-A94E-4147-B9A3-836A952A0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TRUNCATE </a:t>
            </a:r>
            <a:r>
              <a:rPr lang="es-CO" dirty="0"/>
              <a:t>Statement 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534CDB7A-1F3A-A147-850E-FE9664E256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84250" y="1842294"/>
            <a:ext cx="10223500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1286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073E33-B6D0-5241-8359-5FF17CDD6E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Advantages of </a:t>
            </a:r>
            <a:r>
              <a:rPr lang="en" b="1" dirty="0"/>
              <a:t>COMMIT </a:t>
            </a:r>
            <a:r>
              <a:rPr lang="en" dirty="0"/>
              <a:t>and </a:t>
            </a:r>
            <a:r>
              <a:rPr lang="en" b="1" dirty="0"/>
              <a:t>ROLLBACK </a:t>
            </a:r>
            <a:r>
              <a:rPr lang="en" dirty="0"/>
              <a:t>Statements 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3C2145C-4B8A-244D-BDBF-5ACE31465E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/>
              <a:t>With COMMIT and ROLLBACK statements, you can: </a:t>
            </a:r>
          </a:p>
          <a:p>
            <a:r>
              <a:rPr lang="en" dirty="0"/>
              <a:t>Ensure data consistency </a:t>
            </a:r>
          </a:p>
          <a:p>
            <a:r>
              <a:rPr lang="en" dirty="0"/>
              <a:t>Preview data changes before making changes permanent </a:t>
            </a:r>
          </a:p>
          <a:p>
            <a:r>
              <a:rPr lang="en" dirty="0"/>
              <a:t>Group logically related operations 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275973213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F236E69-E1C2-D945-B838-CD440AAA22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Explicit Transaction Control Statements 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C0D783B-E758-084F-A682-37881C7977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06971"/>
            <a:ext cx="7081759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56644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D8091B-1CC5-5B41-858D-AD19FF5ED0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dirty="0"/>
              <a:t>Control the logic of transactions by using the COMMIT, SAVEPOINT, and ROLLBACK 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7840863-128C-BC48-8D2F-124406C7B8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34062" y="1825625"/>
            <a:ext cx="832387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5055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9A3D1D-67C2-DA4C-9EFE-461DB29C8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Implicit Transaction Processing 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0603920-2D87-FF40-9E6E-CBAA1BCD5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4900" y="2311400"/>
            <a:ext cx="9982200" cy="223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200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978E631-23EA-DE44-8747-A1F28DB10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State of Data Before </a:t>
            </a:r>
            <a:r>
              <a:rPr lang="en" b="1" dirty="0"/>
              <a:t>COMMIT </a:t>
            </a:r>
            <a:r>
              <a:rPr lang="en" dirty="0"/>
              <a:t>or </a:t>
            </a:r>
            <a:r>
              <a:rPr lang="en" b="1" dirty="0"/>
              <a:t>ROLLBACK 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90A53E9-39A5-D64C-9D59-22F59D5827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The previous state of the data can be recovered. </a:t>
            </a:r>
          </a:p>
          <a:p>
            <a:r>
              <a:rPr lang="en" dirty="0"/>
              <a:t>The current session can review the results of the DML operations by using the SELECT statement. </a:t>
            </a:r>
          </a:p>
          <a:p>
            <a:r>
              <a:rPr lang="en" dirty="0"/>
              <a:t>Other sessions cannot view the results of the DML statements issued by the current session. </a:t>
            </a:r>
          </a:p>
          <a:p>
            <a:r>
              <a:rPr lang="en" dirty="0"/>
              <a:t>The affected rows are locked; other session cannot change the data in the affected rows. </a:t>
            </a:r>
          </a:p>
          <a:p>
            <a:pPr marL="0" indent="0">
              <a:buNone/>
            </a:pPr>
            <a:endParaRPr lang="es-ES_tradnl" dirty="0"/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609083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96DE609-19FA-D241-B892-03C4AD7DE2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State of Data After </a:t>
            </a:r>
            <a:r>
              <a:rPr lang="en" b="1" dirty="0"/>
              <a:t>COMMIT 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6CFDBF61-EC18-F747-85A8-61CBE4C050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Data changes are saved in the database. </a:t>
            </a:r>
          </a:p>
          <a:p>
            <a:r>
              <a:rPr lang="en" dirty="0"/>
              <a:t>The previous state of the data is overwritten. </a:t>
            </a:r>
          </a:p>
          <a:p>
            <a:r>
              <a:rPr lang="en" dirty="0"/>
              <a:t>All sessions can view the results. </a:t>
            </a:r>
          </a:p>
          <a:p>
            <a:r>
              <a:rPr lang="en" dirty="0"/>
              <a:t>Locks on the affected rows are released; those rows are available for other sessions to manipulate. </a:t>
            </a:r>
          </a:p>
          <a:p>
            <a:r>
              <a:rPr lang="en" dirty="0"/>
              <a:t>All </a:t>
            </a:r>
            <a:r>
              <a:rPr lang="en" dirty="0" err="1"/>
              <a:t>savepoints</a:t>
            </a:r>
            <a:r>
              <a:rPr lang="en" dirty="0"/>
              <a:t> are erased. </a:t>
            </a:r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33009298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453232-D36A-1F46-BFDD-84A7052ED9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Set Operators 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AA91CDA3-3367-A248-85E2-CBFD8BCE0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0055" y="1572237"/>
            <a:ext cx="5863108" cy="4351338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57A3A40A-E0D5-A347-A61F-3A6AFF62DA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240" y="4250950"/>
            <a:ext cx="7721293" cy="206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769756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E3BFECA-DEF4-D349-8431-C4427A8BFC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Committing Data 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9061E87-F442-1341-B4A3-E89F305491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50874" y="1825625"/>
            <a:ext cx="7090251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6199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9AB94C4-543F-EA44-8F75-BA6CF21CBC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State of Data After </a:t>
            </a:r>
            <a:r>
              <a:rPr lang="en" b="1" dirty="0"/>
              <a:t>ROLLBACK 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199A9271-C933-CF4D-AEE9-400C664D6C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" dirty="0"/>
              <a:t>Discard all pending changes by using the ROLLBACK statement: </a:t>
            </a:r>
          </a:p>
          <a:p>
            <a:r>
              <a:rPr lang="en" dirty="0"/>
              <a:t>Data changes are undone.</a:t>
            </a:r>
          </a:p>
          <a:p>
            <a:r>
              <a:rPr lang="en" dirty="0"/>
              <a:t>Previous state of the data is restored. </a:t>
            </a:r>
          </a:p>
          <a:p>
            <a:r>
              <a:rPr lang="en" dirty="0"/>
              <a:t>Locks on the affected rows are released. </a:t>
            </a:r>
          </a:p>
          <a:p>
            <a:endParaRPr lang="es-ES_tradn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8484149-9DD9-1848-8966-A7AED7D445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8791" y="4325505"/>
            <a:ext cx="4292600" cy="15875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B6E249BF-1EE5-B14B-AB72-6C5BB5008954}"/>
              </a:ext>
            </a:extLst>
          </p:cNvPr>
          <p:cNvSpPr/>
          <p:nvPr/>
        </p:nvSpPr>
        <p:spPr>
          <a:xfrm>
            <a:off x="5811982" y="4435677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" dirty="0">
                <a:latin typeface="Courier" pitchFamily="2" charset="0"/>
              </a:rPr>
              <a:t>DELETE FROM test;  </a:t>
            </a:r>
          </a:p>
          <a:p>
            <a:r>
              <a:rPr lang="en" dirty="0">
                <a:latin typeface="Courier" pitchFamily="2" charset="0"/>
              </a:rPr>
              <a:t>SELECT * FROM test;</a:t>
            </a:r>
          </a:p>
          <a:p>
            <a:r>
              <a:rPr lang="en" dirty="0">
                <a:latin typeface="Courier" pitchFamily="2" charset="0"/>
              </a:rPr>
              <a:t>ROLLBACK;</a:t>
            </a:r>
          </a:p>
          <a:p>
            <a:r>
              <a:rPr lang="en" dirty="0">
                <a:latin typeface="Courier" pitchFamily="2" charset="0"/>
              </a:rPr>
              <a:t>DELETE FROM test WHERE id = 100; </a:t>
            </a:r>
            <a:endParaRPr lang="en" dirty="0"/>
          </a:p>
          <a:p>
            <a:r>
              <a:rPr lang="en" dirty="0">
                <a:latin typeface="Courier" pitchFamily="2" charset="0"/>
              </a:rPr>
              <a:t>SELECT * FROM test WHERE id = 100; </a:t>
            </a:r>
          </a:p>
          <a:p>
            <a:r>
              <a:rPr lang="en" dirty="0">
                <a:latin typeface="Courier" pitchFamily="2" charset="0"/>
              </a:rPr>
              <a:t>COMMIT;</a:t>
            </a:r>
            <a:endParaRPr lang="en" dirty="0"/>
          </a:p>
        </p:txBody>
      </p:sp>
    </p:spTree>
    <p:extLst>
      <p:ext uri="{BB962C8B-B14F-4D97-AF65-F5344CB8AC3E}">
        <p14:creationId xmlns:p14="http://schemas.microsoft.com/office/powerpoint/2010/main" val="1444717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1BDE38-2CD7-6444-885B-7768BA4B8B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Read Consistency 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A9FCF56-31A8-1C4B-A2E2-6C5B3EB790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" dirty="0"/>
              <a:t>Read consistency guarantees a consistent view of the data at all times. </a:t>
            </a:r>
          </a:p>
          <a:p>
            <a:r>
              <a:rPr lang="en" dirty="0"/>
              <a:t>Changes made by one user do not conflict with the changes made by another user. </a:t>
            </a:r>
          </a:p>
          <a:p>
            <a:r>
              <a:rPr lang="en" dirty="0"/>
              <a:t>Read consistency ensures that, on the same data: </a:t>
            </a:r>
          </a:p>
          <a:p>
            <a:pPr lvl="1"/>
            <a:r>
              <a:rPr lang="en" dirty="0"/>
              <a:t>–  Readers do not wait for writers </a:t>
            </a:r>
            <a:endParaRPr lang="en" sz="2800" dirty="0"/>
          </a:p>
          <a:p>
            <a:pPr lvl="1"/>
            <a:r>
              <a:rPr lang="en" dirty="0"/>
              <a:t>–  Writers do not wait for readers </a:t>
            </a:r>
            <a:endParaRPr lang="en" sz="2800" dirty="0"/>
          </a:p>
          <a:p>
            <a:pPr lvl="1"/>
            <a:r>
              <a:rPr lang="en" dirty="0"/>
              <a:t>–  Writers wait for writers </a:t>
            </a:r>
            <a:endParaRPr lang="en" sz="2800" dirty="0"/>
          </a:p>
          <a:p>
            <a:r>
              <a:rPr lang="en" dirty="0"/>
              <a:t>Read operations (SELECT statement) </a:t>
            </a:r>
          </a:p>
          <a:p>
            <a:r>
              <a:rPr lang="en" dirty="0"/>
              <a:t>Write operations (INSERT, UPDATE, DELETE statements) </a:t>
            </a:r>
          </a:p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4009307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4C2BCA-F449-4247-8468-D08A37290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Implementing Read Consistency 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D5E05467-A38C-6542-9BB0-CD47AFB8D6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01478" y="1825625"/>
            <a:ext cx="8189043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08579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4CDE06-CA95-D34C-A104-B45EE3B49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b="1" dirty="0"/>
              <a:t>FOR UPDATE </a:t>
            </a:r>
            <a:r>
              <a:rPr lang="en" dirty="0"/>
              <a:t>Clause in a </a:t>
            </a:r>
            <a:r>
              <a:rPr lang="en" b="1" dirty="0"/>
              <a:t>SELECT </a:t>
            </a:r>
            <a:r>
              <a:rPr lang="en" dirty="0"/>
              <a:t>Statement 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9C07C9D-87D6-6646-8685-3AA4083FA3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" dirty="0"/>
              <a:t>Locks the rows in the EMPLOYEES table where </a:t>
            </a:r>
            <a:r>
              <a:rPr lang="en" dirty="0" err="1"/>
              <a:t>job_id</a:t>
            </a:r>
            <a:r>
              <a:rPr lang="en" dirty="0"/>
              <a:t> is SA_REP. </a:t>
            </a:r>
          </a:p>
          <a:p>
            <a:r>
              <a:rPr lang="en" dirty="0"/>
              <a:t>Lock is released only when you issue a ROLLBACK or a COMMIT. </a:t>
            </a:r>
          </a:p>
          <a:p>
            <a:r>
              <a:rPr lang="en" dirty="0"/>
              <a:t>If the SELECT statement attempts to lock a row that is locked by another user, the database waits until the row is available, and then returns the results of the SELECT statement. </a:t>
            </a:r>
          </a:p>
          <a:p>
            <a:endParaRPr lang="es-ES_tradn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56107A8-7FE3-404F-BA49-03CD2CA274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2750" y="4284663"/>
            <a:ext cx="8826500" cy="1892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4056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4E878AC-75D2-5346-A441-3686F597D3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Summary 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1502162-04D7-3447-BF19-2F018E5A07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27352" y="1825625"/>
            <a:ext cx="833729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1980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7A571E-F451-DC46-ACD5-B9723FA71D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Database Objects 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F1DD463B-5967-8640-BE83-DF75A969F7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06582" y="1398372"/>
            <a:ext cx="7439891" cy="3075155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556F0B3-5EAF-314D-9E88-5435ACFE6A27}"/>
              </a:ext>
            </a:extLst>
          </p:cNvPr>
          <p:cNvSpPr/>
          <p:nvPr/>
        </p:nvSpPr>
        <p:spPr>
          <a:xfrm>
            <a:off x="5153891" y="4631771"/>
            <a:ext cx="6691745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latin typeface="Arial" panose="020B0604020202020204" pitchFamily="34" charset="0"/>
              </a:rPr>
              <a:t>Table names and column names must: </a:t>
            </a:r>
            <a:endParaRPr lang="en" dirty="0"/>
          </a:p>
          <a:p>
            <a:pP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F0000"/>
                </a:solidFill>
                <a:latin typeface="Arial" panose="020B0604020202020204" pitchFamily="34" charset="0"/>
              </a:rPr>
              <a:t>Begin with a letter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F0000"/>
                </a:solidFill>
                <a:latin typeface="Arial" panose="020B0604020202020204" pitchFamily="34" charset="0"/>
              </a:rPr>
              <a:t>*Be 1–30 characters long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F0000"/>
                </a:solidFill>
                <a:latin typeface="Arial" panose="020B0604020202020204" pitchFamily="34" charset="0"/>
              </a:rPr>
              <a:t>Contain only A–Z, a–z, 0–9, _, $, and #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F0000"/>
                </a:solidFill>
                <a:latin typeface="Arial" panose="020B0604020202020204" pitchFamily="34" charset="0"/>
              </a:rPr>
              <a:t>Not duplicate the name of another object owned by the same user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" dirty="0">
                <a:solidFill>
                  <a:srgbClr val="FF0000"/>
                </a:solidFill>
                <a:latin typeface="Arial" panose="020B0604020202020204" pitchFamily="34" charset="0"/>
              </a:rPr>
              <a:t>Not be an Oracle server–reserved word </a:t>
            </a:r>
          </a:p>
        </p:txBody>
      </p:sp>
    </p:spTree>
    <p:extLst>
      <p:ext uri="{BB962C8B-B14F-4D97-AF65-F5344CB8AC3E}">
        <p14:creationId xmlns:p14="http://schemas.microsoft.com/office/powerpoint/2010/main" val="3826790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71B718-97CF-5648-A4BC-FDC1F959A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CREATE TABLE </a:t>
            </a:r>
            <a:r>
              <a:rPr lang="es-CO" dirty="0"/>
              <a:t>Statement 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04621B0-7F31-2742-BC3C-4A2656FAEE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99526"/>
            <a:ext cx="9766300" cy="2959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5365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020C08-F7BA-E64C-A3CA-41099A9A6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Data Types 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35A14FCA-CDA5-9546-8984-B177D89FEC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06364" y="1690688"/>
            <a:ext cx="664923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7647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D61DF12-EBB2-CC48-A711-3E5026EC7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Data Types 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4BB50B2-8B88-6D46-A4D5-5E8FBB554BC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95745" y="1330471"/>
            <a:ext cx="5745449" cy="293673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535E208-81B3-A74E-8328-490DBD727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2246" y="1446280"/>
            <a:ext cx="5294009" cy="486294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9BA5931-AB57-0C4E-A3FB-559FB9AEF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745" y="4367696"/>
            <a:ext cx="5706501" cy="2014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5306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7A088C0-2270-5147-A6B1-9554A6E1A0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Using the </a:t>
            </a:r>
            <a:r>
              <a:rPr lang="es-CO" b="1" dirty="0"/>
              <a:t>UNION </a:t>
            </a:r>
            <a:r>
              <a:rPr lang="es-CO" dirty="0"/>
              <a:t>Operator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801FE51-B0D3-5941-A907-920702B8CD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250" y="2439194"/>
            <a:ext cx="9969500" cy="31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80260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24847E-A36C-CD48-AEC4-01244EE4C5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Data Integrity Constraints 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8FCDA244-A082-9440-B473-9021FAE38F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2082481"/>
            <a:ext cx="10515600" cy="383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39938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ACF3013-F234-3840-B89A-2627D7C8F1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Creating a Table Using a Subquery 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F33FDE9-C768-4743-86FD-B963431373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41764" y="1308100"/>
            <a:ext cx="8652164" cy="2810797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44CFE12A-F8A1-D349-903D-058F133388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04259" y="4118897"/>
            <a:ext cx="58293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327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C31CF14-2BBE-C049-A1C6-B0C82BE958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b="1" dirty="0"/>
              <a:t>ALTER TABLE </a:t>
            </a:r>
            <a:r>
              <a:rPr lang="es-CO" dirty="0"/>
              <a:t>Statement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E47D42C-4289-F448-898D-1353F5BFB6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38402" y="1825625"/>
            <a:ext cx="811519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38145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9A308C3-CB3F-0C4D-B3C1-080D6B85A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SET UNUSED </a:t>
            </a:r>
            <a:r>
              <a:rPr lang="es-CO" dirty="0"/>
              <a:t>Option 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014ED20F-AF9E-F34B-B2B1-C60CF3C76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371587"/>
            <a:ext cx="11076709" cy="4351338"/>
          </a:xfrm>
        </p:spPr>
        <p:txBody>
          <a:bodyPr/>
          <a:lstStyle/>
          <a:p>
            <a:r>
              <a:rPr lang="en" dirty="0"/>
              <a:t>You use the SET UNUSED option to mark one or more columns as unused. </a:t>
            </a:r>
          </a:p>
          <a:p>
            <a:r>
              <a:rPr lang="en" dirty="0"/>
              <a:t>You use the DROP UNUSED COLUMNS option to remove the columns that are marked as unused. </a:t>
            </a:r>
          </a:p>
          <a:p>
            <a:r>
              <a:rPr lang="en" dirty="0"/>
              <a:t>You can specify the ONLINE keyword to indicate that DML operations on the table will be allowed while marking the column or columns UNUSED. </a:t>
            </a:r>
          </a:p>
          <a:p>
            <a:endParaRPr lang="es-ES_tradn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72E125CF-6808-A446-A66C-38532822F9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6436" y="3939367"/>
            <a:ext cx="7305964" cy="2629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44426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2B3560-A8F8-A44E-9D78-9665B2D377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Read-Only Tables 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FA94DCD-30E4-124A-991A-712D9EA417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866" y="1825625"/>
            <a:ext cx="967226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49335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DC0AC49-775F-EA43-89B3-F76879E5CF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Dropping a Table 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B4A6990-F067-A640-AE6A-9628EE3ED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" dirty="0"/>
              <a:t>Moves a table to the recycle bin </a:t>
            </a:r>
          </a:p>
          <a:p>
            <a:r>
              <a:rPr lang="en" dirty="0"/>
              <a:t>Removes the table and all its data entirely if the PURGE </a:t>
            </a:r>
          </a:p>
          <a:p>
            <a:r>
              <a:rPr lang="en" dirty="0"/>
              <a:t>clause is specified </a:t>
            </a:r>
          </a:p>
          <a:p>
            <a:r>
              <a:rPr lang="en" dirty="0"/>
              <a:t>Invalidates dependent objects and removes object privileges on the table </a:t>
            </a:r>
          </a:p>
          <a:p>
            <a:endParaRPr lang="en" dirty="0"/>
          </a:p>
          <a:p>
            <a:pPr lvl="1"/>
            <a:endParaRPr lang="es-ES_tradnl" dirty="0"/>
          </a:p>
          <a:p>
            <a:pPr marL="0" indent="0">
              <a:buNone/>
            </a:pPr>
            <a:r>
              <a:rPr lang="es-CO" dirty="0"/>
              <a:t>DROP TABLE dept80; </a:t>
            </a:r>
          </a:p>
          <a:p>
            <a:pPr marL="0" indent="0">
              <a:buNone/>
            </a:pPr>
            <a:r>
              <a:rPr lang="es-CO" dirty="0"/>
              <a:t>DROP TABLE </a:t>
            </a:r>
            <a:r>
              <a:rPr lang="es-CO" i="1" dirty="0"/>
              <a:t>table </a:t>
            </a:r>
            <a:r>
              <a:rPr lang="es-CO" dirty="0"/>
              <a:t>[PURGE]</a:t>
            </a:r>
            <a:br>
              <a:rPr lang="es-CO" dirty="0"/>
            </a:br>
            <a:endParaRPr lang="es-CO" dirty="0"/>
          </a:p>
          <a:p>
            <a:pPr marL="0" indent="0">
              <a:buNone/>
            </a:pPr>
            <a:r>
              <a:rPr lang="en"/>
              <a:t>Use the FLASHBACK TABLE statement to restore a dropped table from the recycle bin. </a:t>
            </a:r>
          </a:p>
          <a:p>
            <a:pPr marL="0" indent="0">
              <a:buNone/>
            </a:pPr>
            <a:endParaRPr lang="es-CO"/>
          </a:p>
          <a:p>
            <a:pPr marL="0" indent="0">
              <a:buNone/>
            </a:pPr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4946469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641CDA-838E-3A48-BDC6-E8EE7EBA2F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b="1" dirty="0"/>
              <a:t>UNION ALL </a:t>
            </a:r>
            <a:r>
              <a:rPr lang="es-CO" dirty="0"/>
              <a:t>Operator 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E00C33D9-EBAE-1A4F-BF0A-5F866167A8A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339964"/>
            <a:ext cx="10515600" cy="2089036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7AE1C403-47C1-E545-8CD0-318606CE44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825" y="3150695"/>
            <a:ext cx="6319837" cy="3707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72422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4098C4-D14A-3448-A4BE-F897DAD70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s-CO" dirty="0"/>
              <a:t>Using the </a:t>
            </a:r>
            <a:r>
              <a:rPr lang="es-CO" b="1" dirty="0"/>
              <a:t>MINUS </a:t>
            </a:r>
            <a:r>
              <a:rPr lang="es-CO" dirty="0"/>
              <a:t>Operator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3005B15-2ED3-7549-995E-EC55C5DA2C0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40669"/>
            <a:ext cx="5537200" cy="280670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C95EEC1-573D-204D-832E-C369DF37DB87}"/>
              </a:ext>
            </a:extLst>
          </p:cNvPr>
          <p:cNvSpPr/>
          <p:nvPr/>
        </p:nvSpPr>
        <p:spPr>
          <a:xfrm>
            <a:off x="7043738" y="1674019"/>
            <a:ext cx="431006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" dirty="0">
                <a:latin typeface="Arial" panose="020B0604020202020204" pitchFamily="34" charset="0"/>
              </a:rPr>
              <a:t>Display the employee IDs and Job IDs of those employees who </a:t>
            </a:r>
            <a:endParaRPr lang="en" dirty="0"/>
          </a:p>
          <a:p>
            <a:r>
              <a:rPr lang="en" dirty="0">
                <a:latin typeface="Arial" panose="020B0604020202020204" pitchFamily="34" charset="0"/>
              </a:rPr>
              <a:t>works in the sales department. </a:t>
            </a:r>
            <a:endParaRPr lang="en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183798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BCF60B-4C0E-D541-9C8F-D0D927D4D8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Matching </a:t>
            </a:r>
            <a:r>
              <a:rPr lang="es-CO" b="1" dirty="0"/>
              <a:t>SELECT </a:t>
            </a:r>
            <a:r>
              <a:rPr lang="es-CO" dirty="0"/>
              <a:t>Statements 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7B67D495-A55B-DD4B-9EEE-73D50BCB7A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17717" y="1825625"/>
            <a:ext cx="9356565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54187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F3832AF-2884-7642-891E-C78D23769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Using the </a:t>
            </a:r>
            <a:r>
              <a:rPr lang="en" b="1" dirty="0"/>
              <a:t>ORDER BY </a:t>
            </a:r>
            <a:r>
              <a:rPr lang="en" dirty="0"/>
              <a:t>Clause in Set Operations 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143CEB63-22F9-1748-BF07-F25AE4C2AA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11250" y="1905794"/>
            <a:ext cx="99695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8082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3EBC47-05FB-4C4C-80DE-F84011916F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/>
              <a:t>Data Manipulation Language </a:t>
            </a:r>
            <a:endParaRPr lang="es-ES_tradnl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6768B2-7C38-5941-A6B2-F032DEAAB9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23843"/>
            <a:ext cx="10515600" cy="4351338"/>
          </a:xfrm>
        </p:spPr>
        <p:txBody>
          <a:bodyPr/>
          <a:lstStyle/>
          <a:p>
            <a:r>
              <a:rPr lang="en" dirty="0"/>
              <a:t>A DML statement is executed when you: </a:t>
            </a:r>
          </a:p>
          <a:p>
            <a:pPr lvl="1"/>
            <a:r>
              <a:rPr lang="en" dirty="0"/>
              <a:t>–  Add new rows to a table </a:t>
            </a:r>
            <a:endParaRPr lang="en" sz="2800" dirty="0"/>
          </a:p>
          <a:p>
            <a:pPr lvl="1"/>
            <a:r>
              <a:rPr lang="en" dirty="0"/>
              <a:t>–  Modify existing rows in a table </a:t>
            </a:r>
            <a:endParaRPr lang="en" sz="2800" dirty="0"/>
          </a:p>
          <a:p>
            <a:pPr lvl="1"/>
            <a:r>
              <a:rPr lang="en" dirty="0"/>
              <a:t>–  Remove existing rows from a table </a:t>
            </a:r>
            <a:endParaRPr lang="en" sz="2800" dirty="0"/>
          </a:p>
          <a:p>
            <a:r>
              <a:rPr lang="en" dirty="0"/>
              <a:t>A transaction consists of a collection of DML statements that form a logical unit of work. </a:t>
            </a:r>
          </a:p>
          <a:p>
            <a:pPr marL="0" indent="0">
              <a:buNone/>
            </a:pPr>
            <a:endParaRPr lang="es-ES_tradnl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05B5D5C6-F156-9B4A-92E5-8F1E826F26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8459" y="3915642"/>
            <a:ext cx="10045700" cy="1092200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D336C0D7-6463-9D4D-833F-6FFC7D9455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8459" y="5007842"/>
            <a:ext cx="9206345" cy="147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6508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EB5669A-D6B0-0F44-8059-EA8096080C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" dirty="0"/>
              <a:t>Inserting Specific Date and Time Values </a:t>
            </a:r>
            <a:endParaRPr lang="es-ES_tradnl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44310FF7-DDAF-1D4A-ABF2-05EFB0D33C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557121"/>
            <a:ext cx="9486900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19469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403</TotalTime>
  <Words>620</Words>
  <Application>Microsoft Macintosh PowerPoint</Application>
  <PresentationFormat>Panorámica</PresentationFormat>
  <Paragraphs>95</Paragraphs>
  <Slides>35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35</vt:i4>
      </vt:variant>
    </vt:vector>
  </HeadingPairs>
  <TitlesOfParts>
    <vt:vector size="40" baseType="lpstr">
      <vt:lpstr>Arial</vt:lpstr>
      <vt:lpstr>Calibri</vt:lpstr>
      <vt:lpstr>Calibri Light</vt:lpstr>
      <vt:lpstr>Courier</vt:lpstr>
      <vt:lpstr>Tema de Office</vt:lpstr>
      <vt:lpstr>Oracle Database 12c: SQL Workshop I </vt:lpstr>
      <vt:lpstr>Set Operators </vt:lpstr>
      <vt:lpstr>Using the UNION Operator</vt:lpstr>
      <vt:lpstr>UNION ALL Operator </vt:lpstr>
      <vt:lpstr>Using the MINUS Operator</vt:lpstr>
      <vt:lpstr>Matching SELECT Statements </vt:lpstr>
      <vt:lpstr>Using the ORDER BY Clause in Set Operations </vt:lpstr>
      <vt:lpstr>Data Manipulation Language </vt:lpstr>
      <vt:lpstr>Inserting Specific Date and Time Values </vt:lpstr>
      <vt:lpstr>Copying Rows from Another Table </vt:lpstr>
      <vt:lpstr>UPDATE Statement Syntax </vt:lpstr>
      <vt:lpstr>Removing a Row from a Table </vt:lpstr>
      <vt:lpstr>TRUNCATE Statement </vt:lpstr>
      <vt:lpstr>Advantages of COMMIT and ROLLBACK Statements </vt:lpstr>
      <vt:lpstr>Explicit Transaction Control Statements </vt:lpstr>
      <vt:lpstr>Control the logic of transactions by using the COMMIT, SAVEPOINT, and ROLLBACK </vt:lpstr>
      <vt:lpstr>Implicit Transaction Processing </vt:lpstr>
      <vt:lpstr>State of Data Before COMMIT or ROLLBACK </vt:lpstr>
      <vt:lpstr>State of Data After COMMIT </vt:lpstr>
      <vt:lpstr>Committing Data </vt:lpstr>
      <vt:lpstr>State of Data After ROLLBACK </vt:lpstr>
      <vt:lpstr>Read Consistency </vt:lpstr>
      <vt:lpstr>Implementing Read Consistency </vt:lpstr>
      <vt:lpstr>FOR UPDATE Clause in a SELECT Statement </vt:lpstr>
      <vt:lpstr>Summary </vt:lpstr>
      <vt:lpstr>Database Objects </vt:lpstr>
      <vt:lpstr>CREATE TABLE Statement </vt:lpstr>
      <vt:lpstr>Data Types </vt:lpstr>
      <vt:lpstr>Data Types </vt:lpstr>
      <vt:lpstr>Data Integrity Constraints </vt:lpstr>
      <vt:lpstr>Creating a Table Using a Subquery </vt:lpstr>
      <vt:lpstr>ALTER TABLE Statement</vt:lpstr>
      <vt:lpstr>SET UNUSED Option </vt:lpstr>
      <vt:lpstr>Read-Only Tables </vt:lpstr>
      <vt:lpstr>Dropping a Table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Oracle Database 12c: SQL Workshop I </dc:title>
  <dc:creator>Leandro Esneider Villalovos</dc:creator>
  <cp:lastModifiedBy>Leandro Esneider Villalovos</cp:lastModifiedBy>
  <cp:revision>39</cp:revision>
  <dcterms:created xsi:type="dcterms:W3CDTF">2019-03-28T20:58:20Z</dcterms:created>
  <dcterms:modified xsi:type="dcterms:W3CDTF">2019-03-29T03:42:33Z</dcterms:modified>
</cp:coreProperties>
</file>